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36B90F-B14F-4EE2-8E22-FF6318DA8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265D59-5038-4123-A825-EBEF54EB92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265D59-5038-4123-A825-EBEF54EB9222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ASGC Symposium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33D11-DC04-4506-8FD2-CCB5A2B4CC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ASGC Symposium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33D11-DC04-4506-8FD2-CCB5A2B4C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ASGC Symposium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33D11-DC04-4506-8FD2-CCB5A2B4C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ASGC Symposium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33D11-DC04-4506-8FD2-CCB5A2B4C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ASGC Symposium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6433D11-DC04-4506-8FD2-CCB5A2B4C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ASGC Symposium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33D11-DC04-4506-8FD2-CCB5A2B4C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ASGC Symposium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33D11-DC04-4506-8FD2-CCB5A2B4C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ASGC Symposium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33D11-DC04-4506-8FD2-CCB5A2B4C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ASGC Symposium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33D11-DC04-4506-8FD2-CCB5A2B4C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ASGC Symposium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33D11-DC04-4506-8FD2-CCB5A2B4C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ASGC Symposium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33D11-DC04-4506-8FD2-CCB5A2B4C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r>
              <a:rPr lang="en-US" smtClean="0"/>
              <a:t>ASGC Symposium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6433D11-DC04-4506-8FD2-CCB5A2B4CC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Documents and Settings\FOXAD1\Desktop\nasa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228600"/>
            <a:ext cx="1676400" cy="1022195"/>
          </a:xfrm>
          <a:prstGeom prst="rect">
            <a:avLst/>
          </a:prstGeom>
          <a:noFill/>
        </p:spPr>
      </p:pic>
      <p:pic>
        <p:nvPicPr>
          <p:cNvPr id="1027" name="Picture 3" descr="C:\Documents and Settings\FOXAD1\Desktop\azsgc_text_blue_lg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0" y="3581400"/>
            <a:ext cx="1752600" cy="2936214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85800"/>
            <a:ext cx="7772400" cy="1975104"/>
          </a:xfrm>
        </p:spPr>
        <p:txBody>
          <a:bodyPr>
            <a:noAutofit/>
          </a:bodyPr>
          <a:lstStyle/>
          <a:p>
            <a:pPr algn="ctr"/>
            <a:r>
              <a:rPr lang="en-US" sz="3300" dirty="0" smtClean="0">
                <a:latin typeface="Calibri" pitchFamily="34" charset="0"/>
              </a:rPr>
              <a:t>Project Hi-ball</a:t>
            </a:r>
            <a:br>
              <a:rPr lang="en-US" sz="3300" dirty="0" smtClean="0">
                <a:latin typeface="Calibri" pitchFamily="34" charset="0"/>
              </a:rPr>
            </a:br>
            <a:r>
              <a:rPr lang="en-US" sz="3300" dirty="0" smtClean="0">
                <a:latin typeface="Calibri" pitchFamily="34" charset="0"/>
              </a:rPr>
              <a:t>In Conjunction With:</a:t>
            </a:r>
            <a:br>
              <a:rPr lang="en-US" sz="3300" dirty="0" smtClean="0">
                <a:latin typeface="Calibri" pitchFamily="34" charset="0"/>
              </a:rPr>
            </a:br>
            <a:r>
              <a:rPr lang="en-US" sz="3300" dirty="0" smtClean="0">
                <a:latin typeface="Calibri" pitchFamily="34" charset="0"/>
              </a:rPr>
              <a:t>Nasa space Grant Consortium</a:t>
            </a:r>
            <a:br>
              <a:rPr lang="en-US" sz="3300" dirty="0" smtClean="0">
                <a:latin typeface="Calibri" pitchFamily="34" charset="0"/>
              </a:rPr>
            </a:br>
            <a:r>
              <a:rPr lang="en-US" sz="3300" dirty="0" smtClean="0">
                <a:latin typeface="Calibri" pitchFamily="34" charset="0"/>
              </a:rPr>
              <a:t>Embry-Riddle Aeronautical university</a:t>
            </a:r>
            <a:endParaRPr lang="en-US" sz="3300" dirty="0">
              <a:latin typeface="Calibri" pitchFamily="34" charset="0"/>
            </a:endParaRP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228600" y="6400800"/>
            <a:ext cx="2133600" cy="365125"/>
          </a:xfrm>
        </p:spPr>
        <p:txBody>
          <a:bodyPr/>
          <a:lstStyle/>
          <a:p>
            <a:r>
              <a:rPr lang="en-US" dirty="0" smtClean="0"/>
              <a:t>4/18/2009</a:t>
            </a:r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6553200" y="6400800"/>
            <a:ext cx="2895600" cy="365125"/>
          </a:xfrm>
        </p:spPr>
        <p:txBody>
          <a:bodyPr/>
          <a:lstStyle/>
          <a:p>
            <a:r>
              <a:rPr lang="en-US" dirty="0" smtClean="0"/>
              <a:t>ASGC Symposium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810000"/>
            <a:ext cx="3048000" cy="16002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dirty="0" smtClean="0">
                <a:latin typeface="Calibri" pitchFamily="34" charset="0"/>
              </a:rPr>
              <a:t>Project Members:</a:t>
            </a:r>
          </a:p>
          <a:p>
            <a:pPr algn="ctr"/>
            <a:r>
              <a:rPr lang="en-US" sz="1900" dirty="0" smtClean="0">
                <a:latin typeface="Calibri" pitchFamily="34" charset="0"/>
              </a:rPr>
              <a:t>Bryce Fox </a:t>
            </a:r>
          </a:p>
          <a:p>
            <a:pPr algn="ctr"/>
            <a:r>
              <a:rPr lang="en-US" sz="1900" dirty="0" smtClean="0">
                <a:latin typeface="Calibri" pitchFamily="34" charset="0"/>
              </a:rPr>
              <a:t>Jessica </a:t>
            </a:r>
            <a:r>
              <a:rPr lang="en-US" sz="1900" dirty="0" err="1" smtClean="0">
                <a:latin typeface="Calibri" pitchFamily="34" charset="0"/>
              </a:rPr>
              <a:t>Avitia</a:t>
            </a:r>
            <a:endParaRPr lang="en-US" sz="1900" dirty="0" smtClean="0">
              <a:latin typeface="Calibri" pitchFamily="34" charset="0"/>
            </a:endParaRPr>
          </a:p>
          <a:p>
            <a:pPr algn="ctr"/>
            <a:r>
              <a:rPr lang="en-US" sz="1900" dirty="0" smtClean="0">
                <a:latin typeface="Calibri" pitchFamily="34" charset="0"/>
              </a:rPr>
              <a:t>Sara </a:t>
            </a:r>
            <a:r>
              <a:rPr lang="en-US" sz="1900" dirty="0" err="1" smtClean="0">
                <a:latin typeface="Calibri" pitchFamily="34" charset="0"/>
              </a:rPr>
              <a:t>Daniella</a:t>
            </a:r>
            <a:r>
              <a:rPr lang="en-US" sz="1900" dirty="0" smtClean="0">
                <a:latin typeface="Calibri" pitchFamily="34" charset="0"/>
              </a:rPr>
              <a:t> Eriksson</a:t>
            </a:r>
          </a:p>
          <a:p>
            <a:pPr algn="ctr"/>
            <a:r>
              <a:rPr lang="en-US" sz="1900" dirty="0" smtClean="0">
                <a:latin typeface="Calibri" pitchFamily="34" charset="0"/>
              </a:rPr>
              <a:t>Mary </a:t>
            </a:r>
            <a:r>
              <a:rPr lang="en-US" sz="1900" dirty="0" err="1" smtClean="0">
                <a:latin typeface="Calibri" pitchFamily="34" charset="0"/>
              </a:rPr>
              <a:t>Begay</a:t>
            </a:r>
            <a:endParaRPr lang="en-US" sz="1900" dirty="0" smtClean="0">
              <a:latin typeface="Calibri" pitchFamily="34" charset="0"/>
            </a:endParaRPr>
          </a:p>
        </p:txBody>
      </p:sp>
      <p:pic>
        <p:nvPicPr>
          <p:cNvPr id="1029" name="Picture 5" descr="C:\Documents and Settings\FOXAD1\Desktop\ERAU_LOGO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20000" y="228600"/>
            <a:ext cx="1047750" cy="104775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895600" y="2667000"/>
            <a:ext cx="34274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</a:rPr>
              <a:t>ASGC Symposium April 18, 2009 at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Arizona State University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00800" y="3886200"/>
            <a:ext cx="2064499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/>
              <a:t>Mentors:</a:t>
            </a:r>
          </a:p>
          <a:p>
            <a:pPr algn="ctr"/>
            <a:r>
              <a:rPr lang="en-US" dirty="0" smtClean="0"/>
              <a:t>Dr. Ron </a:t>
            </a:r>
            <a:r>
              <a:rPr lang="en-US" dirty="0" err="1" smtClean="0"/>
              <a:t>Madler</a:t>
            </a:r>
            <a:endParaRPr lang="en-US" dirty="0" smtClean="0"/>
          </a:p>
          <a:p>
            <a:pPr algn="ctr"/>
            <a:r>
              <a:rPr lang="en-US" dirty="0" smtClean="0"/>
              <a:t>Jack Crabtree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 Presentation Overview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1371600" y="1371600"/>
            <a:ext cx="4889480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Project Hi-Ball Description and Overview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2008-2009 Year-Long Goals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Accomplishments and Research Progress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Long-Term and Future Goals 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Acknowledgements and Audience </a:t>
            </a:r>
            <a:r>
              <a:rPr lang="en-US" dirty="0" smtClean="0"/>
              <a:t>Q</a:t>
            </a:r>
            <a:r>
              <a:rPr lang="en-US" dirty="0" smtClean="0"/>
              <a:t>uestions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14" name="Picture 3" descr="C:\Documents and Settings\FOXAD1\Desktop\azsgc_text_blue_l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5562600"/>
            <a:ext cx="671429" cy="920353"/>
          </a:xfrm>
          <a:prstGeom prst="rect">
            <a:avLst/>
          </a:prstGeom>
          <a:noFill/>
        </p:spPr>
      </p:pic>
      <p:pic>
        <p:nvPicPr>
          <p:cNvPr id="15" name="Picture 5" descr="C:\Documents and Settings\FOXAD1\Desktop\ERAU_LOGO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5715000"/>
            <a:ext cx="685800" cy="685800"/>
          </a:xfrm>
          <a:prstGeom prst="rect">
            <a:avLst/>
          </a:prstGeom>
          <a:noFill/>
        </p:spPr>
      </p:pic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228600" y="6400800"/>
            <a:ext cx="2133600" cy="365125"/>
          </a:xfrm>
        </p:spPr>
        <p:txBody>
          <a:bodyPr/>
          <a:lstStyle/>
          <a:p>
            <a:r>
              <a:rPr lang="en-US" dirty="0" smtClean="0"/>
              <a:t>4/18/2009</a:t>
            </a:r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6934200" y="6553200"/>
            <a:ext cx="2362200" cy="304800"/>
          </a:xfrm>
        </p:spPr>
        <p:txBody>
          <a:bodyPr/>
          <a:lstStyle/>
          <a:p>
            <a:r>
              <a:rPr lang="en-US" dirty="0" smtClean="0"/>
              <a:t>ASGC Symposium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143000"/>
          </a:xfrm>
        </p:spPr>
        <p:txBody>
          <a:bodyPr>
            <a:normAutofit/>
          </a:bodyPr>
          <a:lstStyle/>
          <a:p>
            <a:r>
              <a:rPr lang="en-US" sz="3100" dirty="0" smtClean="0"/>
              <a:t>Project Hi-Ball Description and Overview</a:t>
            </a:r>
            <a:endParaRPr lang="en-US" sz="3100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600200"/>
            <a:ext cx="7620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Hi-Ball:   High Altitude, Scientific/Weather Ballooning</a:t>
            </a:r>
          </a:p>
          <a:p>
            <a:endParaRPr lang="en-US" dirty="0" smtClean="0"/>
          </a:p>
          <a:p>
            <a:r>
              <a:rPr lang="en-US" dirty="0" smtClean="0"/>
              <a:t>The Team was created to support and advance the scientific and weather ballooning community on the Embry-Riddle Aeronautical  University Prescott Campus (ERAUPC).</a:t>
            </a:r>
          </a:p>
          <a:p>
            <a:endParaRPr lang="en-US" dirty="0" smtClean="0"/>
          </a:p>
          <a:p>
            <a:r>
              <a:rPr lang="en-US" dirty="0" smtClean="0"/>
              <a:t>The Team’s work and research includes, but is not limited to:  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Goals directly involving implementation of scientific payloads in 	relation to high altitude/scientific ballooning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Projects involving the experimental aspects of engineering, focusing 	on the integration of systems having to do with high altitude  	atmospheric flights and future space satellite missions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Launching, tracking and recovery of scientific payloads for Hi-Ball and 	other ERAUPC scientific ballooning groups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6400800"/>
            <a:ext cx="2133600" cy="365125"/>
          </a:xfrm>
        </p:spPr>
        <p:txBody>
          <a:bodyPr/>
          <a:lstStyle/>
          <a:p>
            <a:r>
              <a:rPr lang="en-US" dirty="0" smtClean="0"/>
              <a:t>4/18/2009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705600" y="6400800"/>
            <a:ext cx="2895600" cy="365125"/>
          </a:xfrm>
        </p:spPr>
        <p:txBody>
          <a:bodyPr/>
          <a:lstStyle/>
          <a:p>
            <a:r>
              <a:rPr lang="en-US" dirty="0" smtClean="0"/>
              <a:t>ASGC Symposium</a:t>
            </a:r>
            <a:endParaRPr lang="en-US" dirty="0"/>
          </a:p>
        </p:txBody>
      </p:sp>
      <p:pic>
        <p:nvPicPr>
          <p:cNvPr id="6" name="Picture 5" descr="C:\Documents and Settings\FOXAD1\Desktop\ERAU_LOG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5791200"/>
            <a:ext cx="685800" cy="685800"/>
          </a:xfrm>
          <a:prstGeom prst="rect">
            <a:avLst/>
          </a:prstGeom>
          <a:noFill/>
        </p:spPr>
      </p:pic>
      <p:pic>
        <p:nvPicPr>
          <p:cNvPr id="7" name="Picture 3" descr="C:\Documents and Settings\FOXAD1\Desktop\azsgc_text_blue_l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72400" y="5562600"/>
            <a:ext cx="671429" cy="9203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2008-2009 Year-Long Goals</a:t>
            </a: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781800" y="6492875"/>
            <a:ext cx="2895600" cy="365125"/>
          </a:xfrm>
        </p:spPr>
        <p:txBody>
          <a:bodyPr/>
          <a:lstStyle/>
          <a:p>
            <a:r>
              <a:rPr lang="en-US" dirty="0" smtClean="0"/>
              <a:t>ASGC Symposium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66800" y="1447800"/>
            <a:ext cx="7109639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Design, build, test and fly a reliable GPS Tracking box that can</a:t>
            </a:r>
          </a:p>
          <a:p>
            <a:r>
              <a:rPr lang="en-US" dirty="0" smtClean="0"/>
              <a:t>      be updated in the future to include more scientific payload.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Research ways to implement a  cut-down or release mechanism</a:t>
            </a:r>
          </a:p>
          <a:p>
            <a:r>
              <a:rPr lang="en-US" dirty="0" smtClean="0"/>
              <a:t>     to enable the team to abort a mission after the payload has </a:t>
            </a:r>
          </a:p>
          <a:p>
            <a:r>
              <a:rPr lang="en-US" dirty="0" smtClean="0"/>
              <a:t>     left the ground, (mid-flight).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Support the HASP (High Altitude Student Platform) team on </a:t>
            </a:r>
          </a:p>
          <a:p>
            <a:r>
              <a:rPr lang="en-US" dirty="0" smtClean="0"/>
              <a:t>     the </a:t>
            </a:r>
            <a:r>
              <a:rPr lang="en-US" dirty="0" smtClean="0"/>
              <a:t>ERAUPC and Pima Community College (PCC)by </a:t>
            </a:r>
            <a:r>
              <a:rPr lang="en-US" dirty="0" smtClean="0"/>
              <a:t>designing,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    </a:t>
            </a:r>
            <a:r>
              <a:rPr lang="en-US" dirty="0" smtClean="0"/>
              <a:t>building and testing </a:t>
            </a:r>
            <a:r>
              <a:rPr lang="en-US" dirty="0" smtClean="0"/>
              <a:t>a structure to withstand the </a:t>
            </a:r>
            <a:r>
              <a:rPr lang="en-US" dirty="0" smtClean="0"/>
              <a:t>extreme 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</a:t>
            </a:r>
            <a:r>
              <a:rPr lang="en-US" dirty="0" smtClean="0"/>
              <a:t>environment </a:t>
            </a:r>
            <a:r>
              <a:rPr lang="en-US" dirty="0" smtClean="0"/>
              <a:t>at </a:t>
            </a:r>
            <a:r>
              <a:rPr lang="en-US" dirty="0" smtClean="0"/>
              <a:t>an </a:t>
            </a:r>
            <a:r>
              <a:rPr lang="en-US" dirty="0" smtClean="0"/>
              <a:t>altitude of 36 km, for up to 48 hours.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Support a Senior Detail Design Class on the Embry-Riddle Prescott</a:t>
            </a:r>
          </a:p>
          <a:p>
            <a:r>
              <a:rPr lang="en-US" dirty="0" smtClean="0"/>
              <a:t>    campus, by designing, building and successfully implementing a</a:t>
            </a:r>
          </a:p>
          <a:p>
            <a:r>
              <a:rPr lang="en-US" dirty="0" smtClean="0"/>
              <a:t>    release mechanism for a payload attached to a weather balloon.</a:t>
            </a:r>
          </a:p>
        </p:txBody>
      </p:sp>
      <p:pic>
        <p:nvPicPr>
          <p:cNvPr id="6" name="Picture 5" descr="C:\Documents and Settings\FOXAD1\Desktop\ERAU_LOG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5791200"/>
            <a:ext cx="685800" cy="685800"/>
          </a:xfrm>
          <a:prstGeom prst="rect">
            <a:avLst/>
          </a:prstGeom>
          <a:noFill/>
        </p:spPr>
      </p:pic>
      <p:pic>
        <p:nvPicPr>
          <p:cNvPr id="7" name="Picture 3" descr="C:\Documents and Settings\FOXAD1\Desktop\azsgc_text_blue_l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77200" y="5715000"/>
            <a:ext cx="671429" cy="9203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Accomplishments/Research Progress </a:t>
            </a:r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2400" y="6400800"/>
            <a:ext cx="2133600" cy="365125"/>
          </a:xfrm>
        </p:spPr>
        <p:txBody>
          <a:bodyPr/>
          <a:lstStyle/>
          <a:p>
            <a:r>
              <a:rPr lang="en-US" dirty="0" smtClean="0"/>
              <a:t>4/18/2009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629400" y="6400800"/>
            <a:ext cx="2895600" cy="365125"/>
          </a:xfrm>
        </p:spPr>
        <p:txBody>
          <a:bodyPr/>
          <a:lstStyle/>
          <a:p>
            <a:r>
              <a:rPr lang="en-US" dirty="0" smtClean="0"/>
              <a:t>ASGC Symposium</a:t>
            </a:r>
            <a:endParaRPr lang="en-US" dirty="0"/>
          </a:p>
        </p:txBody>
      </p:sp>
      <p:pic>
        <p:nvPicPr>
          <p:cNvPr id="7" name="Picture 6" descr="C:\Documents and Settings\FOXAD1\Desktop\ERAU_LOG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5791200"/>
            <a:ext cx="685800" cy="685800"/>
          </a:xfrm>
          <a:prstGeom prst="rect">
            <a:avLst/>
          </a:prstGeom>
          <a:noFill/>
        </p:spPr>
      </p:pic>
      <p:pic>
        <p:nvPicPr>
          <p:cNvPr id="8" name="Picture 3" descr="C:\Documents and Settings\FOXAD1\Desktop\azsgc_text_blue_l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5562600"/>
            <a:ext cx="671429" cy="92035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52400" y="1295400"/>
            <a:ext cx="39597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Detail Design Cut-Down Mechanism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04800" y="1600200"/>
            <a:ext cx="8305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Research was conducted on how to best fit our requirements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while at the same time allowing for future modification to </a:t>
            </a:r>
            <a:endParaRPr lang="en-US" dirty="0" smtClean="0"/>
          </a:p>
          <a:p>
            <a:r>
              <a:rPr lang="en-US" dirty="0" smtClean="0"/>
              <a:t>      accommodate our goals</a:t>
            </a:r>
          </a:p>
          <a:p>
            <a:r>
              <a:rPr lang="en-US" dirty="0" smtClean="0"/>
              <a:t>       - Reusable design, which can be easily modified/changed for future              	improvements on the design for all future flights as an abort system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Design specifications settled on, and mechanism assembled</a:t>
            </a:r>
          </a:p>
          <a:p>
            <a:r>
              <a:rPr lang="en-US" dirty="0" smtClean="0"/>
              <a:t>      - Nickel-Chrome wire was used to burn an attachment rope to drop payload</a:t>
            </a:r>
          </a:p>
          <a:p>
            <a:r>
              <a:rPr lang="en-US" dirty="0" smtClean="0"/>
              <a:t>      - Picaxe 18X chip used for ease of programming, reusability and weight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- Hope HM-TR transceivers used for communication with the device </a:t>
            </a:r>
          </a:p>
          <a:p>
            <a:r>
              <a:rPr lang="en-US" dirty="0" smtClean="0"/>
              <a:t>	</a:t>
            </a:r>
            <a:r>
              <a:rPr lang="en-US" dirty="0" smtClean="0"/>
              <a:t>from the ground, using hyper terminal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- Assembled on a prototype board, with required circuit layouts 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- Temporary structure to be used for the first flight test, with plans to 	construct a permanent structure from E-Glass fiber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Design tested positively, and implemented for intended purpose 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-152400"/>
            <a:ext cx="9067800" cy="11430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Accomplishments/Research </a:t>
            </a:r>
            <a:r>
              <a:rPr lang="en-US" sz="3000" dirty="0" smtClean="0"/>
              <a:t>Progress cont. </a:t>
            </a:r>
            <a:endParaRPr lang="en-US" sz="30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28600" y="6492875"/>
            <a:ext cx="2133600" cy="365125"/>
          </a:xfrm>
        </p:spPr>
        <p:txBody>
          <a:bodyPr/>
          <a:lstStyle/>
          <a:p>
            <a:r>
              <a:rPr lang="en-US" dirty="0" smtClean="0"/>
              <a:t>4/18/2009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781800" y="6400800"/>
            <a:ext cx="2895600" cy="365125"/>
          </a:xfrm>
        </p:spPr>
        <p:txBody>
          <a:bodyPr/>
          <a:lstStyle/>
          <a:p>
            <a:r>
              <a:rPr lang="en-US" dirty="0" smtClean="0"/>
              <a:t>ASGC Symposium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4267200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GPS Tracker Payload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00200" y="4572000"/>
            <a:ext cx="695254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Basic internal components reused from a previous tracker box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New structure designed and built using E-Glass Fiber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Launch and successful recovery of the payload for first flight test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Successful cold chamber testing</a:t>
            </a:r>
            <a:endParaRPr lang="en-US" dirty="0"/>
          </a:p>
        </p:txBody>
      </p:sp>
      <p:pic>
        <p:nvPicPr>
          <p:cNvPr id="7" name="Picture 6" descr="C:\Documents and Settings\FOXAD1\Desktop\ERAU_LOG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5943600"/>
            <a:ext cx="685800" cy="685800"/>
          </a:xfrm>
          <a:prstGeom prst="rect">
            <a:avLst/>
          </a:prstGeom>
          <a:noFill/>
        </p:spPr>
      </p:pic>
      <p:pic>
        <p:nvPicPr>
          <p:cNvPr id="9" name="Picture 3" descr="C:\Documents and Settings\FOXAD1\Desktop\azsgc_text_blue_l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5562600"/>
            <a:ext cx="671429" cy="920353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524000" y="914400"/>
            <a:ext cx="7165744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Design created in </a:t>
            </a:r>
            <a:r>
              <a:rPr lang="en-US" dirty="0" err="1" smtClean="0"/>
              <a:t>Catia</a:t>
            </a:r>
            <a:r>
              <a:rPr lang="en-US" dirty="0" smtClean="0"/>
              <a:t> to meet size requirements (15x15x30 [cm])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and to model the required insulation and layout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Structure to be deconstructed into two halves, one for each team, 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to be reassembled at final integration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Built an Engineering prototype for mock-up of internal systems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by both the  ERAUPC and PCC teams, excluding part of the 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thermal insulation (thick foil to be added to the flight model)</a:t>
            </a:r>
          </a:p>
          <a:p>
            <a:r>
              <a:rPr lang="en-US" dirty="0" smtClean="0"/>
              <a:t>        - E-glass fiber with a .5” high-density foam core was used for </a:t>
            </a:r>
          </a:p>
          <a:p>
            <a:r>
              <a:rPr lang="en-US" dirty="0" smtClean="0"/>
              <a:t>	</a:t>
            </a:r>
            <a:r>
              <a:rPr lang="en-US" dirty="0" smtClean="0"/>
              <a:t>the best thermal insulation properties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Final flight model to be built in the early weeks of summer with</a:t>
            </a:r>
          </a:p>
          <a:p>
            <a:r>
              <a:rPr lang="en-US" dirty="0" smtClean="0"/>
              <a:t>      temperature testing to follow soon afterwards to ensure required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thermal insulation requirements are attained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85800" y="685800"/>
            <a:ext cx="1880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HASP Structure: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Long-Term/Future Goals</a:t>
            </a:r>
            <a:endParaRPr lang="en-US" sz="32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52400" y="6400800"/>
            <a:ext cx="2133600" cy="365125"/>
          </a:xfrm>
        </p:spPr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553200" y="6400800"/>
            <a:ext cx="2895600" cy="365125"/>
          </a:xfrm>
        </p:spPr>
        <p:txBody>
          <a:bodyPr/>
          <a:lstStyle/>
          <a:p>
            <a:r>
              <a:rPr lang="en-US" dirty="0" smtClean="0"/>
              <a:t>ASGC Symposium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38200" y="1295400"/>
            <a:ext cx="7805342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team has several long-term research and project goals.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Research involving the creation of a constant-altitude balloon </a:t>
            </a:r>
          </a:p>
          <a:p>
            <a:r>
              <a:rPr lang="en-US" dirty="0" smtClean="0"/>
              <a:t>      platform to enable state-wide emergency radio communication </a:t>
            </a:r>
          </a:p>
          <a:p>
            <a:r>
              <a:rPr lang="en-US" dirty="0" smtClean="0"/>
              <a:t>      ability or to make ground observations for periods of 48-72 hours.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Implementation of both physics and meteorology experiments in 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a high-altitude environment, to be developed in conjunction with 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</a:t>
            </a:r>
            <a:r>
              <a:rPr lang="en-US" dirty="0" smtClean="0"/>
              <a:t>b</a:t>
            </a:r>
            <a:r>
              <a:rPr lang="en-US" dirty="0" smtClean="0"/>
              <a:t>oth the physics and meteorology departments on ERAUPC.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Creation of a truly student run, sustainable, scientific/weather ballooning</a:t>
            </a:r>
          </a:p>
          <a:p>
            <a:r>
              <a:rPr lang="en-US" dirty="0" smtClean="0"/>
              <a:t>      community on ERAUPC.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Long-term development of the infrastructure and knowledge-base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required for the eventual development of a full-size Embry-Riddle </a:t>
            </a:r>
          </a:p>
          <a:p>
            <a:r>
              <a:rPr lang="en-US" dirty="0" smtClean="0"/>
              <a:t>      satellite </a:t>
            </a:r>
            <a:endParaRPr lang="en-US" dirty="0"/>
          </a:p>
        </p:txBody>
      </p:sp>
      <p:pic>
        <p:nvPicPr>
          <p:cNvPr id="7" name="Picture 6" descr="C:\Documents and Settings\FOXAD1\Desktop\ERAU_LOG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5867400"/>
            <a:ext cx="685800" cy="685800"/>
          </a:xfrm>
          <a:prstGeom prst="rect">
            <a:avLst/>
          </a:prstGeom>
          <a:noFill/>
        </p:spPr>
      </p:pic>
      <p:pic>
        <p:nvPicPr>
          <p:cNvPr id="8" name="Picture 3" descr="C:\Documents and Settings\FOXAD1\Desktop\azsgc_text_blue_l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0" y="5562600"/>
            <a:ext cx="671429" cy="9203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Acknowledgements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52400" y="6400800"/>
            <a:ext cx="2133600" cy="365125"/>
          </a:xfrm>
        </p:spPr>
        <p:txBody>
          <a:bodyPr/>
          <a:lstStyle/>
          <a:p>
            <a:r>
              <a:rPr lang="en-US" smtClean="0"/>
              <a:t>4/18/2009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553200" y="6400800"/>
            <a:ext cx="2895600" cy="365125"/>
          </a:xfrm>
        </p:spPr>
        <p:txBody>
          <a:bodyPr/>
          <a:lstStyle/>
          <a:p>
            <a:r>
              <a:rPr lang="en-US" dirty="0" smtClean="0"/>
              <a:t>ASGC Symposium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1143000"/>
            <a:ext cx="2662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Special Thanks Goes to: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43000" y="1676400"/>
            <a:ext cx="676659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Dr. Ron </a:t>
            </a:r>
            <a:r>
              <a:rPr lang="en-US" dirty="0" err="1" smtClean="0"/>
              <a:t>Madler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Jack Crabtree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Dr. John </a:t>
            </a:r>
            <a:r>
              <a:rPr lang="en-US" dirty="0" err="1" smtClean="0"/>
              <a:t>Nafziger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Chris Smith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And All Other Partners of the Arizona Space Grant Consortium 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124200" y="4419600"/>
            <a:ext cx="24865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85000"/>
                  </a:schemeClr>
                </a:solidFill>
              </a:rPr>
              <a:t>Questions ??</a:t>
            </a:r>
            <a:endParaRPr lang="en-US" sz="3200" dirty="0">
              <a:solidFill>
                <a:schemeClr val="tx1">
                  <a:lumMod val="85000"/>
                </a:schemeClr>
              </a:solidFill>
            </a:endParaRPr>
          </a:p>
        </p:txBody>
      </p:sp>
      <p:pic>
        <p:nvPicPr>
          <p:cNvPr id="8" name="Picture 7" descr="C:\Documents and Settings\FOXAD1\Desktop\ERAU_LOGO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5791200"/>
            <a:ext cx="685800" cy="685800"/>
          </a:xfrm>
          <a:prstGeom prst="rect">
            <a:avLst/>
          </a:prstGeom>
          <a:noFill/>
        </p:spPr>
      </p:pic>
      <p:pic>
        <p:nvPicPr>
          <p:cNvPr id="9" name="Picture 3" descr="C:\Documents and Settings\FOXAD1\Desktop\azsgc_text_blue_l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48600" y="5562600"/>
            <a:ext cx="671429" cy="9203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246</TotalTime>
  <Words>607</Words>
  <Application>Microsoft Office PowerPoint</Application>
  <PresentationFormat>On-screen Show (4:3)</PresentationFormat>
  <Paragraphs>129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Apex</vt:lpstr>
      <vt:lpstr>Project Hi-ball In Conjunction With: Nasa space Grant Consortium Embry-Riddle Aeronautical university</vt:lpstr>
      <vt:lpstr> Presentation Overview</vt:lpstr>
      <vt:lpstr>Project Hi-Ball Description and Overview</vt:lpstr>
      <vt:lpstr>2008-2009 Year-Long Goals</vt:lpstr>
      <vt:lpstr>Accomplishments/Research Progress </vt:lpstr>
      <vt:lpstr>Accomplishments/Research Progress cont. </vt:lpstr>
      <vt:lpstr>Long-Term/Future Goals</vt:lpstr>
      <vt:lpstr>Acknowledgements  </vt:lpstr>
    </vt:vector>
  </TitlesOfParts>
  <Company>ERAU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Imageusr</dc:creator>
  <cp:lastModifiedBy>*</cp:lastModifiedBy>
  <cp:revision>32</cp:revision>
  <dcterms:created xsi:type="dcterms:W3CDTF">2009-04-09T05:46:02Z</dcterms:created>
  <dcterms:modified xsi:type="dcterms:W3CDTF">2009-04-10T06:49:17Z</dcterms:modified>
</cp:coreProperties>
</file>